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9" r:id="rId4"/>
    <p:sldId id="270" r:id="rId5"/>
    <p:sldId id="257" r:id="rId6"/>
    <p:sldId id="273" r:id="rId7"/>
    <p:sldId id="260" r:id="rId8"/>
    <p:sldId id="261" r:id="rId9"/>
    <p:sldId id="274" r:id="rId10"/>
    <p:sldId id="258" r:id="rId11"/>
    <p:sldId id="268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51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12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25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86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56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56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35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56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15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55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F25C1-D11E-4A98-B193-0DBAEE1CE995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00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F25C1-D11E-4A98-B193-0DBAEE1CE995}" type="datetimeFigureOut">
              <a:rPr lang="ru-RU" smtClean="0"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05594-0CCA-4258-A369-9768381F4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40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aa@oblcit.r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do.edu54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9800" y="2714705"/>
            <a:ext cx="955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«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Приоритетные направления развития проекта 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СДШ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НСО в 2020/2021 учебном году»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4800" y="5575300"/>
            <a:ext cx="828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28 января 2020 года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257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900" y="156633"/>
            <a:ext cx="113664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Критерии распределения финансирования в проекте СДШ НСО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На 2020/2021 учебный год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1399" y="1615185"/>
            <a:ext cx="1022349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>
              <a:buFont typeface="Arial" panose="020B0604020202020204" pitchFamily="34" charset="0"/>
              <a:buChar char="•"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Анализ статистических отчетов по курсам РСДО за весь учебный год</a:t>
            </a:r>
          </a:p>
          <a:p>
            <a:endParaRPr lang="ru-RU" sz="26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indent="450000">
              <a:buFont typeface="Arial" panose="020B0604020202020204" pitchFamily="34" charset="0"/>
              <a:buChar char="•"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Анализ выполнения требований проекта по размещению на сайте организации локальных актов, регламентирующих применение ЭО, ДОТ</a:t>
            </a:r>
          </a:p>
          <a:p>
            <a:pPr indent="450000">
              <a:buFont typeface="Arial" panose="020B0604020202020204" pitchFamily="34" charset="0"/>
              <a:buChar char="•"/>
            </a:pPr>
            <a:endParaRPr lang="ru-RU" sz="26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1399" y="4089400"/>
            <a:ext cx="102235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+mj-lt"/>
              </a:rPr>
              <a:t>Курсы на разработку и апробацию ГБУ ДПО НСО «ОблЦИТ» будет предлагать только тем ОО, к которым нет претензий </a:t>
            </a:r>
          </a:p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+mj-lt"/>
              </a:rPr>
              <a:t>по соблюдению нормативов и графиков</a:t>
            </a:r>
            <a:endParaRPr lang="ru-RU" sz="2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4520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7000" y="1741337"/>
            <a:ext cx="9169400" cy="2948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Ким Неля Андреевна, 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заместитель директора ОблЦИТ по УМР, </a:t>
            </a:r>
            <a:endParaRPr lang="en-US" alt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руководитель проекта «СДШ НСО»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202</a:t>
            </a:r>
            <a:endParaRPr lang="en-US" altLang="ru-RU" sz="32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en-US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kna@oblcit.ru</a:t>
            </a:r>
            <a:endParaRPr lang="ru-RU" alt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746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31900" y="900938"/>
            <a:ext cx="9537700" cy="472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i="1" u="sng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Контакты</a:t>
            </a:r>
            <a:r>
              <a:rPr lang="ru-RU" altLang="ru-RU" sz="3200" b="1" i="1" u="sng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: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endParaRPr lang="ru-RU" altLang="ru-RU" sz="3200" b="1" i="1" u="sng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Яшкин Игорь Львович, 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начальник отдела дистанционного обучения,</a:t>
            </a:r>
            <a:endParaRPr lang="en-US" alt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региональный координатор СДШ НСО 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240</a:t>
            </a: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8-903-997-38-15</a:t>
            </a:r>
            <a:endParaRPr lang="en-US" altLang="ru-RU" sz="3200" b="1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lvl="0" algn="ctr" defTabSz="982663" fontAlgn="base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</a:pPr>
            <a:r>
              <a:rPr lang="en-US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yil@oblcit.ru</a:t>
            </a:r>
            <a:endParaRPr lang="ru-RU" altLang="ru-RU" sz="32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117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1200" y="660400"/>
            <a:ext cx="10909300" cy="5592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t">
              <a:lnSpc>
                <a:spcPct val="107000"/>
              </a:lnSpc>
            </a:pP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Направление «Обучение школьников»:</a:t>
            </a:r>
          </a:p>
          <a:p>
            <a:pPr lvl="1" algn="ctr" fontAlgn="t">
              <a:lnSpc>
                <a:spcPct val="107000"/>
              </a:lnSpc>
            </a:pPr>
            <a:r>
              <a:rPr lang="ru-RU" sz="1400" b="1" dirty="0">
                <a:solidFill>
                  <a:srgbClr val="164E25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164E25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164E25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региональные координаторы 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СДШ НСО,</a:t>
            </a: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старшие методисты отдела дистанционного обучения:</a:t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Сергеева Анна Александровна</a:t>
            </a:r>
            <a: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b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</a:t>
            </a:r>
            <a:r>
              <a:rPr lang="ru-RU" altLang="ru-RU" sz="3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242</a:t>
            </a:r>
          </a:p>
          <a:p>
            <a:pPr lvl="1" algn="ctr" fontAlgn="t">
              <a:lnSpc>
                <a:spcPct val="107000"/>
              </a:lnSpc>
            </a:pPr>
            <a: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  <a:hlinkClick r:id="rId2"/>
              </a:rPr>
              <a:t>saa</a:t>
            </a:r>
            <a:r>
              <a:rPr lang="en-US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  <a:hlinkClick r:id="rId2"/>
              </a:rPr>
              <a:t>@oblcit.ru</a:t>
            </a: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Деревягина Диана Александровна </a:t>
            </a:r>
          </a:p>
          <a:p>
            <a:pPr lvl="1" algn="ctr" fontAlgn="t">
              <a:lnSpc>
                <a:spcPct val="107000"/>
              </a:lnSpc>
            </a:pP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(+</a:t>
            </a:r>
            <a: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проект </a:t>
            </a:r>
            <a: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EKO-digital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)</a:t>
            </a:r>
            <a:r>
              <a:rPr lang="ru-RU" sz="3200" b="1" dirty="0">
                <a:solidFill>
                  <a:srgbClr val="164E25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164E25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</a:t>
            </a:r>
            <a:r>
              <a:rPr lang="ru-RU" altLang="ru-RU" sz="3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241</a:t>
            </a:r>
          </a:p>
          <a:p>
            <a:pPr lvl="1" algn="ctr" fontAlgn="t">
              <a:lnSpc>
                <a:spcPct val="107000"/>
              </a:lnSpc>
            </a:pPr>
            <a:r>
              <a:rPr lang="en-US" alt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dda@oblcit.ru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3275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200" y="1555000"/>
            <a:ext cx="10325100" cy="4011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t">
              <a:lnSpc>
                <a:spcPct val="107000"/>
              </a:lnSpc>
            </a:pPr>
            <a: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IT</a:t>
            </a: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направление в проекте</a:t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«Специализированные классы»:</a:t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региональный координатор 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СДШ НСО,</a:t>
            </a: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старший методист отдела дистанционного обучения</a:t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Слободчикова Сардана Михайловна </a:t>
            </a:r>
            <a: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</a:t>
            </a:r>
            <a:r>
              <a:rPr lang="ru-RU" altLang="ru-RU" sz="3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243</a:t>
            </a:r>
          </a:p>
          <a:p>
            <a:pPr lvl="1" algn="ctr" fontAlgn="t">
              <a:lnSpc>
                <a:spcPct val="107000"/>
              </a:lnSpc>
            </a:pPr>
            <a: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usm@oblcit.ru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9686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1700" y="2086751"/>
            <a:ext cx="10414000" cy="2727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fontAlgn="t">
              <a:lnSpc>
                <a:spcPct val="107000"/>
              </a:lnSpc>
            </a:pP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региональный координатор 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СДШ НСО,</a:t>
            </a: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методист отдела дистанционного обучения:</a:t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Азарова Наталья </a:t>
            </a:r>
            <a:r>
              <a:rPr lang="ru-RU" sz="32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Вадимовна</a:t>
            </a:r>
            <a: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(383)349-5-800 доп. </a:t>
            </a:r>
            <a:r>
              <a:rPr lang="ru-RU" altLang="ru-RU" sz="32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245</a:t>
            </a:r>
          </a:p>
          <a:p>
            <a:pPr lvl="1" algn="ctr" fontAlgn="t">
              <a:lnSpc>
                <a:spcPct val="107000"/>
              </a:lnSpc>
            </a:pPr>
            <a:r>
              <a:rPr lang="en-US" sz="32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anv@oblcit.ru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251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1400" y="1181100"/>
            <a:ext cx="10591800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3200" dirty="0">
                <a:solidFill>
                  <a:srgbClr val="0070C0"/>
                </a:solidFill>
                <a:latin typeface="+mj-lt"/>
              </a:rPr>
              <a:t>Презентации и видеозапись </a:t>
            </a:r>
            <a:r>
              <a:rPr lang="ru-RU" sz="3200" dirty="0" smtClean="0">
                <a:solidFill>
                  <a:srgbClr val="0070C0"/>
                </a:solidFill>
                <a:latin typeface="+mj-lt"/>
              </a:rPr>
              <a:t>семинара </a:t>
            </a:r>
            <a:r>
              <a:rPr lang="ru-RU" sz="3200" dirty="0">
                <a:solidFill>
                  <a:srgbClr val="0070C0"/>
                </a:solidFill>
                <a:latin typeface="+mj-lt"/>
              </a:rPr>
              <a:t>будут размещены:</a:t>
            </a:r>
          </a:p>
          <a:p>
            <a:pPr lvl="0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defRPr/>
            </a:pPr>
            <a:r>
              <a:rPr lang="ru-RU" sz="3200" b="1" dirty="0">
                <a:solidFill>
                  <a:srgbClr val="073E87">
                    <a:lumMod val="75000"/>
                  </a:srgbClr>
                </a:solidFill>
                <a:latin typeface="+mj-lt"/>
              </a:rPr>
              <a:t> </a:t>
            </a:r>
          </a:p>
          <a:p>
            <a:pPr marL="293688" lvl="0" indent="-293688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3E8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3200" b="1" dirty="0">
                <a:solidFill>
                  <a:srgbClr val="0070C0"/>
                </a:solidFill>
                <a:latin typeface="+mj-lt"/>
              </a:rPr>
              <a:t>на портале «НООС» (</a:t>
            </a:r>
            <a:r>
              <a:rPr lang="en-US" sz="3200" b="1" dirty="0">
                <a:solidFill>
                  <a:srgbClr val="0070C0"/>
                </a:solidFill>
                <a:latin typeface="+mj-lt"/>
              </a:rPr>
              <a:t>www.edu54.ru)</a:t>
            </a:r>
            <a:r>
              <a:rPr lang="ru-RU" sz="3200" b="1" dirty="0">
                <a:solidFill>
                  <a:srgbClr val="0070C0"/>
                </a:solidFill>
                <a:latin typeface="+mj-lt"/>
              </a:rPr>
              <a:t> в разделе «</a:t>
            </a:r>
            <a:r>
              <a:rPr lang="ru-RU" sz="3200" dirty="0">
                <a:solidFill>
                  <a:srgbClr val="0070C0"/>
                </a:solidFill>
                <a:latin typeface="+mj-lt"/>
              </a:rPr>
              <a:t>Видеотрансляции</a:t>
            </a:r>
            <a:r>
              <a:rPr lang="ru-RU" sz="3200" b="1" dirty="0">
                <a:solidFill>
                  <a:srgbClr val="0070C0"/>
                </a:solidFill>
                <a:latin typeface="+mj-lt"/>
              </a:rPr>
              <a:t>» / «Архив» / «Семинары ГБУ ДПО НСО «ОблЦИТ»</a:t>
            </a:r>
            <a:r>
              <a:rPr lang="ru-RU" sz="3200" b="1" dirty="0">
                <a:solidFill>
                  <a:srgbClr val="073E87">
                    <a:lumMod val="75000"/>
                  </a:srgbClr>
                </a:solidFill>
                <a:latin typeface="+mj-lt"/>
              </a:rPr>
              <a:t> </a:t>
            </a:r>
          </a:p>
          <a:p>
            <a:pPr marL="293688" lvl="0" indent="-293688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3E8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ru-RU" sz="3200" b="1" dirty="0">
              <a:solidFill>
                <a:srgbClr val="073E87">
                  <a:lumMod val="75000"/>
                </a:srgbClr>
              </a:solidFill>
              <a:latin typeface="+mj-lt"/>
            </a:endParaRPr>
          </a:p>
          <a:p>
            <a:pPr marL="293688" lvl="0" indent="-293688" defTabSz="9826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73E87">
                  <a:lumMod val="75000"/>
                </a:srgb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ru-RU" sz="3200" b="1" dirty="0">
                <a:solidFill>
                  <a:srgbClr val="0070C0"/>
                </a:solidFill>
                <a:latin typeface="+mj-lt"/>
              </a:rPr>
              <a:t>на сайте проекта «СДШ НСО» в разделе «Новости» (</a:t>
            </a:r>
            <a:r>
              <a:rPr lang="en-US" sz="3200" b="1" dirty="0">
                <a:solidFill>
                  <a:srgbClr val="0070C0"/>
                </a:solidFill>
                <a:latin typeface="+mj-lt"/>
                <a:hlinkClick r:id="rId2"/>
              </a:rPr>
              <a:t>http://sdo.edu54.ru</a:t>
            </a:r>
            <a:r>
              <a:rPr lang="ru-RU" sz="3200" b="1" dirty="0">
                <a:solidFill>
                  <a:srgbClr val="0070C0"/>
                </a:solidFill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153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698550"/>
            <a:ext cx="110871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Формы текущего контроля реализации проекта «СДШ НСО»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u="sng" dirty="0">
                <a:solidFill>
                  <a:srgbClr val="0070C0"/>
                </a:solidFill>
                <a:latin typeface="Calibri Light" panose="020F0302020204030204"/>
              </a:rPr>
              <a:t>Статистические отчеты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27.09.2019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15.10.2019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16.12.2019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FF0000"/>
                </a:solidFill>
                <a:latin typeface="Calibri Light" panose="020F0302020204030204"/>
              </a:rPr>
              <a:t>27.01.2020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16.03.2020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15.05.2020</a:t>
            </a:r>
          </a:p>
        </p:txBody>
      </p:sp>
    </p:spTree>
    <p:extLst>
      <p:ext uri="{BB962C8B-B14F-4D97-AF65-F5344CB8AC3E}">
        <p14:creationId xmlns:p14="http://schemas.microsoft.com/office/powerpoint/2010/main" val="34913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3125" y="704334"/>
            <a:ext cx="10376559" cy="51706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Формы текущего контроля реализации проекта «СДШ НСО»</a:t>
            </a:r>
          </a:p>
          <a:p>
            <a:pPr algn="ctr"/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Мониторинговые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визиты муниципальных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координаторов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(отобразить в аналитическом отчете)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Еженедельный выборочный </a:t>
            </a: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мониторинг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Интернет </a:t>
            </a: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ресурсов муниципалитетов </a:t>
            </a:r>
            <a:endParaRPr lang="ru-RU" sz="3200" b="1" dirty="0" smtClean="0">
              <a:solidFill>
                <a:srgbClr val="0070C0"/>
              </a:solidFill>
              <a:latin typeface="Calibri Light" panose="020F0302020204030204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70C0"/>
                </a:solidFill>
                <a:latin typeface="Calibri Light" panose="020F0302020204030204"/>
              </a:rPr>
              <a:t>и </a:t>
            </a:r>
            <a:r>
              <a:rPr lang="ru-RU" sz="3200" b="1" dirty="0">
                <a:solidFill>
                  <a:srgbClr val="0070C0"/>
                </a:solidFill>
                <a:latin typeface="Calibri Light" panose="020F0302020204030204"/>
              </a:rPr>
              <a:t>сайтов образовательных организаций</a:t>
            </a:r>
          </a:p>
          <a:p>
            <a:pPr algn="ctr"/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53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5067" y="2772834"/>
            <a:ext cx="1056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образовательных организациях области: 154 из 188 (82%)</a:t>
            </a:r>
          </a:p>
          <a:p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 городе Новосибирске: 28 из 45 (62%)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7567" y="156633"/>
            <a:ext cx="866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Наличие на сайтах школ разделов, посвященных реализации проекта СДШ НСО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292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1075" y="1782234"/>
            <a:ext cx="5014383" cy="4653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Барабинский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>
              <a:lnSpc>
                <a:spcPct val="114000"/>
              </a:lnSpc>
            </a:pP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Здвинский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>
              <a:lnSpc>
                <a:spcPct val="114000"/>
              </a:lnSpc>
            </a:pP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р.п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. Кольцово</a:t>
            </a:r>
          </a:p>
          <a:p>
            <a:pPr>
              <a:lnSpc>
                <a:spcPct val="114000"/>
              </a:lnSpc>
            </a:pP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Кочковский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район</a:t>
            </a:r>
          </a:p>
          <a:p>
            <a:pPr>
              <a:lnSpc>
                <a:spcPct val="114000"/>
              </a:lnSpc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г. Обь</a:t>
            </a:r>
            <a:endParaRPr lang="ru-RU" sz="26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14000"/>
              </a:lnSpc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Северный район</a:t>
            </a:r>
          </a:p>
          <a:p>
            <a:pPr>
              <a:lnSpc>
                <a:spcPct val="114000"/>
              </a:lnSpc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Татарский район</a:t>
            </a:r>
          </a:p>
          <a:p>
            <a:pPr>
              <a:lnSpc>
                <a:spcPct val="114000"/>
              </a:lnSpc>
            </a:pP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Убинский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>
              <a:lnSpc>
                <a:spcPct val="114000"/>
              </a:lnSpc>
            </a:pP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Усть-Таркский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>
              <a:lnSpc>
                <a:spcPct val="114000"/>
              </a:lnSpc>
            </a:pPr>
            <a:r>
              <a:rPr lang="ru-RU" sz="26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Чановский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7567" y="156633"/>
            <a:ext cx="866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100% выполнение нормативов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по обучению в РСДО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496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73450" y="1233851"/>
            <a:ext cx="5109633" cy="5541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Баганский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>
              <a:lnSpc>
                <a:spcPct val="114000"/>
              </a:lnSpc>
            </a:pP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Болотнинский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>
              <a:lnSpc>
                <a:spcPct val="114000"/>
              </a:lnSpc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г.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Искитим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14000"/>
              </a:lnSpc>
            </a:pP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Искитимский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>
              <a:lnSpc>
                <a:spcPct val="114000"/>
              </a:lnSpc>
            </a:pP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Каргатский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>
              <a:lnSpc>
                <a:spcPct val="114000"/>
              </a:lnSpc>
            </a:pP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Коченевский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>
              <a:lnSpc>
                <a:spcPct val="114000"/>
              </a:lnSpc>
            </a:pP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Купинский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>
              <a:lnSpc>
                <a:spcPct val="114000"/>
              </a:lnSpc>
            </a:pP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Кыштовский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>
              <a:lnSpc>
                <a:spcPct val="114000"/>
              </a:lnSpc>
            </a:pP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Маслянинский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>
              <a:lnSpc>
                <a:spcPct val="114000"/>
              </a:lnSpc>
            </a:pP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Мошковский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>
              <a:lnSpc>
                <a:spcPct val="114000"/>
              </a:lnSpc>
            </a:pP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Тогучинский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14000"/>
              </a:lnSpc>
            </a:pP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Чистоозёрный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  <a:p>
            <a:pPr>
              <a:lnSpc>
                <a:spcPct val="114000"/>
              </a:lnSpc>
            </a:pP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Чулымский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район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7567" y="156633"/>
            <a:ext cx="866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Выполнение нормативов в РСДО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 небольшими недоработками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114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5067" y="2099734"/>
            <a:ext cx="10566400" cy="237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14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Венгеровский район</a:t>
            </a:r>
          </a:p>
          <a:p>
            <a:pPr lvl="1">
              <a:lnSpc>
                <a:spcPct val="114000"/>
              </a:lnSpc>
            </a:pPr>
            <a:r>
              <a:rPr lang="ru-RU" sz="2600" b="1" dirty="0" err="1" smtClean="0">
                <a:solidFill>
                  <a:srgbClr val="C00000"/>
                </a:solidFill>
                <a:latin typeface="+mj-lt"/>
              </a:rPr>
              <a:t>Колыванский</a:t>
            </a: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 район</a:t>
            </a:r>
          </a:p>
          <a:p>
            <a:pPr lvl="1">
              <a:lnSpc>
                <a:spcPct val="114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Новосибирский район</a:t>
            </a:r>
          </a:p>
          <a:p>
            <a:pPr lvl="1">
              <a:lnSpc>
                <a:spcPct val="114000"/>
              </a:lnSpc>
            </a:pPr>
            <a:r>
              <a:rPr lang="ru-RU" sz="2600" b="1" dirty="0" err="1" smtClean="0">
                <a:solidFill>
                  <a:srgbClr val="C00000"/>
                </a:solidFill>
                <a:latin typeface="+mj-lt"/>
              </a:rPr>
              <a:t>г.Новосибирск</a:t>
            </a: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, МБОУ СОШ № 85 (6 курсов из 6 – учитель не определен)</a:t>
            </a:r>
          </a:p>
          <a:p>
            <a:pPr lvl="1">
              <a:lnSpc>
                <a:spcPct val="114000"/>
              </a:lnSpc>
            </a:pPr>
            <a:r>
              <a:rPr lang="ru-RU" sz="2600" b="1" dirty="0" err="1" smtClean="0">
                <a:solidFill>
                  <a:srgbClr val="C00000"/>
                </a:solidFill>
                <a:latin typeface="+mj-lt"/>
              </a:rPr>
              <a:t>г.Бердск</a:t>
            </a: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, МАОУ Лицей № 6</a:t>
            </a:r>
            <a:r>
              <a:rPr lang="ru-RU" sz="2600" b="1" dirty="0">
                <a:solidFill>
                  <a:srgbClr val="C00000"/>
                </a:solidFill>
                <a:latin typeface="+mj-lt"/>
              </a:rPr>
              <a:t>, МАОУ Лицей </a:t>
            </a:r>
            <a:r>
              <a:rPr lang="ru-RU" sz="2600" b="1" dirty="0" smtClean="0">
                <a:solidFill>
                  <a:srgbClr val="C00000"/>
                </a:solidFill>
                <a:latin typeface="+mj-lt"/>
              </a:rPr>
              <a:t>№ 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7567" y="156633"/>
            <a:ext cx="866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Не выполняются нормативы в РСДО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j-lt"/>
              </a:rPr>
              <a:t>(обратить особое внимание!)</a:t>
            </a:r>
            <a:endParaRPr lang="ru-RU" sz="3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439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900" y="156633"/>
            <a:ext cx="113664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Приоритеты финансирования в проекте СДШ НСО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На 2020/2021 учебный год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1399" y="1233851"/>
            <a:ext cx="102234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>
              <a:buFont typeface="Arial" panose="020B0604020202020204" pitchFamily="34" charset="0"/>
              <a:buChar char="•"/>
            </a:pPr>
            <a:r>
              <a:rPr lang="ru-RU" sz="26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Виртуальные группы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– только межшкольные группы, в которых преподаватели из базовых школ занимаются с детьми из других школ полностью удаленно</a:t>
            </a:r>
          </a:p>
          <a:p>
            <a:pPr indent="450000">
              <a:buFont typeface="Arial" panose="020B0604020202020204" pitchFamily="34" charset="0"/>
              <a:buChar char="•"/>
            </a:pPr>
            <a:r>
              <a:rPr lang="ru-RU" sz="26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Группы из школ с УНОР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– только при условии полноценного выполнения нормативов по обучению</a:t>
            </a:r>
          </a:p>
          <a:p>
            <a:pPr indent="450000">
              <a:buFont typeface="Arial" panose="020B0604020202020204" pitchFamily="34" charset="0"/>
              <a:buChar char="•"/>
            </a:pPr>
            <a:r>
              <a:rPr lang="ru-RU" sz="26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Группы школ Новосибирска</a:t>
            </a: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, являющихся инновационными площадками проекта, отрабатывающие новые методики использования электронного обучения с применением дистанционных образовательных технологий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54100" y="5257800"/>
            <a:ext cx="10223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Рассмотрите внимательно Ваши потребности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и возможность участия в проекте без финансирования!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73881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539</Words>
  <Application>Microsoft Office PowerPoint</Application>
  <PresentationFormat>Широкоэкранный</PresentationFormat>
  <Paragraphs>102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Яшкин Игорь Львович</dc:creator>
  <cp:lastModifiedBy>Яшкин Игорь Львович</cp:lastModifiedBy>
  <cp:revision>42</cp:revision>
  <dcterms:created xsi:type="dcterms:W3CDTF">2019-12-09T07:58:22Z</dcterms:created>
  <dcterms:modified xsi:type="dcterms:W3CDTF">2020-01-28T03:11:53Z</dcterms:modified>
</cp:coreProperties>
</file>